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42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144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1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png"/><Relationship Id="rId7" Type="http://schemas.openxmlformats.org/officeDocument/2006/relationships/image" Target="../media/image57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4310063"/>
            <a:ext cx="1295400" cy="4857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110805"/>
            <a:ext cx="2857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501330"/>
            <a:ext cx="285750" cy="2286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525000" y="2062163"/>
            <a:ext cx="22860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 pitchFamily="34" charset="-120"/>
              </a:rPr>
              <a:t>結合AI影像辨識與物聯網技術，提供智能化害蟲防治解決方案，實現自動偵測與通報功能。</a:t>
            </a:r>
            <a:endParaRPr lang="en-US" sz="112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Text 1"/>
          <p:cNvSpPr/>
          <p:nvPr/>
        </p:nvSpPr>
        <p:spPr>
          <a:xfrm>
            <a:off x="9890760" y="4415631"/>
            <a:ext cx="1554480" cy="2746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 pitchFamily="34" charset="-120"/>
              </a:rPr>
              <a:t>創新科技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571500" y="1714500"/>
            <a:ext cx="8001000" cy="6171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 pitchFamily="34" charset="-120"/>
              </a:rPr>
              <a:t>AIoT智慧害蟲老鼠</a:t>
            </a:r>
            <a:endParaRPr lang="en-US" sz="4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571500" y="2284065"/>
            <a:ext cx="8001000" cy="6171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 pitchFamily="34" charset="-120"/>
              </a:rPr>
              <a:t>自動化偵測與通報系統</a:t>
            </a:r>
            <a:endParaRPr lang="en-US" sz="4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933450" y="3044130"/>
            <a:ext cx="6000750" cy="733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 pitchFamily="34" charset="-120"/>
              </a:rPr>
              <a:t>結合AI影像辨識與物聯網技術的智慧害蟲防治解決方案
實現自動化偵測、驅除與即時通報功能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905000"/>
            <a:ext cx="5219700" cy="4076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2628900"/>
            <a:ext cx="228600" cy="304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3352800"/>
            <a:ext cx="28575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40767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50292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905000"/>
            <a:ext cx="5219700" cy="42481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628900"/>
            <a:ext cx="2286000" cy="9715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1800" y="2943225"/>
            <a:ext cx="3238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5900" y="2628900"/>
            <a:ext cx="2286000" cy="9715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8300" y="2943225"/>
            <a:ext cx="2476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3790950"/>
            <a:ext cx="2286000" cy="9715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1800" y="4105275"/>
            <a:ext cx="3238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5900" y="3790950"/>
            <a:ext cx="2286000" cy="9715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58300" y="4105275"/>
            <a:ext cx="3619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953000"/>
            <a:ext cx="2286000" cy="9715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1800" y="5267325"/>
            <a:ext cx="3619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5900" y="4953000"/>
            <a:ext cx="2286000" cy="9715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58300" y="5267325"/>
            <a:ext cx="285750" cy="342900"/>
          </a:xfrm>
          <a:prstGeom prst="rect">
            <a:avLst/>
          </a:prstGeom>
        </p:spPr>
      </p:pic>
      <p:sp>
        <p:nvSpPr>
          <p:cNvPr id="22" name="Text 1"/>
          <p:cNvSpPr/>
          <p:nvPr/>
        </p:nvSpPr>
        <p:spPr>
          <a:xfrm>
            <a:off x="11239500" y="600075"/>
            <a:ext cx="4572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Page 10</a:t>
            </a:r>
            <a:endParaRPr lang="en-US" sz="82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Text 3"/>
          <p:cNvSpPr/>
          <p:nvPr/>
        </p:nvSpPr>
        <p:spPr>
          <a:xfrm>
            <a:off x="571500" y="1143000"/>
            <a:ext cx="493776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預期效益與應用場景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Text 4"/>
          <p:cNvSpPr/>
          <p:nvPr/>
        </p:nvSpPr>
        <p:spPr>
          <a:xfrm>
            <a:off x="800100" y="2133600"/>
            <a:ext cx="4762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預期效益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Text 5"/>
          <p:cNvSpPr/>
          <p:nvPr/>
        </p:nvSpPr>
        <p:spPr>
          <a:xfrm>
            <a:off x="1181100" y="2590800"/>
            <a:ext cx="3543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提升防治效率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Text 6"/>
          <p:cNvSpPr/>
          <p:nvPr/>
        </p:nvSpPr>
        <p:spPr>
          <a:xfrm>
            <a:off x="1181100" y="2895600"/>
            <a:ext cx="4251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24小時不間斷自動化監控，即時發現並解決害蟲問題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Text 7"/>
          <p:cNvSpPr/>
          <p:nvPr/>
        </p:nvSpPr>
        <p:spPr>
          <a:xfrm>
            <a:off x="1238250" y="3314700"/>
            <a:ext cx="350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降低人力成本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Text 8"/>
          <p:cNvSpPr/>
          <p:nvPr/>
        </p:nvSpPr>
        <p:spPr>
          <a:xfrm>
            <a:off x="1238250" y="3619500"/>
            <a:ext cx="4206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減少人工巡檢與傳統防治作業的依賴，釋放人力資源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Text 9"/>
          <p:cNvSpPr/>
          <p:nvPr/>
        </p:nvSpPr>
        <p:spPr>
          <a:xfrm>
            <a:off x="1181100" y="4038600"/>
            <a:ext cx="4381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改善環境安全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Text 10"/>
          <p:cNvSpPr/>
          <p:nvPr/>
        </p:nvSpPr>
        <p:spPr>
          <a:xfrm>
            <a:off x="1181100" y="4343400"/>
            <a:ext cx="4381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透過精準驅除，減少化學藥劑使用，降低對環境和人體的潛在危害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Text 11"/>
          <p:cNvSpPr/>
          <p:nvPr/>
        </p:nvSpPr>
        <p:spPr>
          <a:xfrm>
            <a:off x="1181100" y="4991100"/>
            <a:ext cx="4381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數據化管理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Text 12"/>
          <p:cNvSpPr/>
          <p:nvPr/>
        </p:nvSpPr>
        <p:spPr>
          <a:xfrm>
            <a:off x="1181100" y="5295900"/>
            <a:ext cx="4381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提供詳細的害蟲活動數據與驅除成效分析，協助制定更有效的防治策略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Text 13"/>
          <p:cNvSpPr/>
          <p:nvPr/>
        </p:nvSpPr>
        <p:spPr>
          <a:xfrm>
            <a:off x="6629400" y="2133600"/>
            <a:ext cx="4762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應用場景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Text 14"/>
          <p:cNvSpPr/>
          <p:nvPr/>
        </p:nvSpPr>
        <p:spPr>
          <a:xfrm>
            <a:off x="7219950" y="2781300"/>
            <a:ext cx="1543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A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家庭住宅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Text 15"/>
          <p:cNvSpPr/>
          <p:nvPr/>
        </p:nvSpPr>
        <p:spPr>
          <a:xfrm>
            <a:off x="7219950" y="3048000"/>
            <a:ext cx="15430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自動化害蟲防治，保障家人健康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Text 16"/>
          <p:cNvSpPr/>
          <p:nvPr/>
        </p:nvSpPr>
        <p:spPr>
          <a:xfrm>
            <a:off x="9620250" y="2781300"/>
            <a:ext cx="1619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A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餐廳酒店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Text 17"/>
          <p:cNvSpPr/>
          <p:nvPr/>
        </p:nvSpPr>
        <p:spPr>
          <a:xfrm>
            <a:off x="9620250" y="3048000"/>
            <a:ext cx="16192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維持衛生品質，增強顧客信任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Text 18"/>
          <p:cNvSpPr/>
          <p:nvPr/>
        </p:nvSpPr>
        <p:spPr>
          <a:xfrm>
            <a:off x="7219950" y="4043363"/>
            <a:ext cx="1466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A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工廠倉庫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Text 19"/>
          <p:cNvSpPr/>
          <p:nvPr/>
        </p:nvSpPr>
        <p:spPr>
          <a:xfrm>
            <a:off x="7219950" y="4310063"/>
            <a:ext cx="176022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防止害蟲危害產品與設備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Text 20"/>
          <p:cNvSpPr/>
          <p:nvPr/>
        </p:nvSpPr>
        <p:spPr>
          <a:xfrm>
            <a:off x="9734550" y="3943350"/>
            <a:ext cx="1504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A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醫療院所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Text 21"/>
          <p:cNvSpPr/>
          <p:nvPr/>
        </p:nvSpPr>
        <p:spPr>
          <a:xfrm>
            <a:off x="9734550" y="4210050"/>
            <a:ext cx="15049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維持無菌環境，降低交叉感染風險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Text 22"/>
          <p:cNvSpPr/>
          <p:nvPr/>
        </p:nvSpPr>
        <p:spPr>
          <a:xfrm>
            <a:off x="7258050" y="5105400"/>
            <a:ext cx="1504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A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教育機構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4" name="Text 23"/>
          <p:cNvSpPr/>
          <p:nvPr/>
        </p:nvSpPr>
        <p:spPr>
          <a:xfrm>
            <a:off x="7258050" y="5372100"/>
            <a:ext cx="15049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保障師生健康安全的學習環境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" name="Text 24"/>
          <p:cNvSpPr/>
          <p:nvPr/>
        </p:nvSpPr>
        <p:spPr>
          <a:xfrm>
            <a:off x="9658350" y="5205413"/>
            <a:ext cx="160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A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寵物場所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6" name="Text 25"/>
          <p:cNvSpPr/>
          <p:nvPr/>
        </p:nvSpPr>
        <p:spPr>
          <a:xfrm>
            <a:off x="9658350" y="5472113"/>
            <a:ext cx="160020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防止病媒生物傳播疾病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447800"/>
            <a:ext cx="5238750" cy="19526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095500"/>
            <a:ext cx="28575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46697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83845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90925"/>
            <a:ext cx="5238750" cy="15811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423862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610100"/>
            <a:ext cx="28575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1750" y="1447800"/>
            <a:ext cx="5238750" cy="19526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2250" y="2095500"/>
            <a:ext cx="28575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2250" y="2466975"/>
            <a:ext cx="200025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2250" y="2838450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1750" y="3590925"/>
            <a:ext cx="5238750" cy="19526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2250" y="4238625"/>
            <a:ext cx="28575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72250" y="4610100"/>
            <a:ext cx="22860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72250" y="4981575"/>
            <a:ext cx="228600" cy="228600"/>
          </a:xfrm>
          <a:prstGeom prst="rect">
            <a:avLst/>
          </a:prstGeom>
        </p:spPr>
      </p:pic>
      <p:sp>
        <p:nvSpPr>
          <p:cNvPr id="19" name="Text 1"/>
          <p:cNvSpPr/>
          <p:nvPr/>
        </p:nvSpPr>
        <p:spPr>
          <a:xfrm>
            <a:off x="10877550" y="628650"/>
            <a:ext cx="4457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Page 2</a:t>
            </a:r>
            <a:endParaRPr lang="en-US" sz="82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Text 3"/>
          <p:cNvSpPr/>
          <p:nvPr/>
        </p:nvSpPr>
        <p:spPr>
          <a:xfrm>
            <a:off x="571500" y="609600"/>
            <a:ext cx="4240530" cy="714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963"/>
              </a:lnSpc>
              <a:buNone/>
            </a:pPr>
            <a:r>
              <a:rPr lang="en-US" sz="397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提案動機與背景</a:t>
            </a:r>
            <a:endParaRPr lang="en-US" sz="397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Text 4"/>
          <p:cNvSpPr/>
          <p:nvPr/>
        </p:nvSpPr>
        <p:spPr>
          <a:xfrm>
            <a:off x="762000" y="1638300"/>
            <a:ext cx="48577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環境衛生挑戰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Text 5"/>
          <p:cNvSpPr/>
          <p:nvPr/>
        </p:nvSpPr>
        <p:spPr>
          <a:xfrm>
            <a:off x="1190625" y="2095500"/>
            <a:ext cx="4754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都市化進程加速，餐飲與公共空間的環境衛生問題日益突出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Text 6"/>
          <p:cNvSpPr/>
          <p:nvPr/>
        </p:nvSpPr>
        <p:spPr>
          <a:xfrm>
            <a:off x="1133475" y="2466975"/>
            <a:ext cx="4023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害蟲（蟑螂、老鼠）滋生威脅顧客健康與商家信譽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Text 7"/>
          <p:cNvSpPr/>
          <p:nvPr/>
        </p:nvSpPr>
        <p:spPr>
          <a:xfrm>
            <a:off x="1133475" y="2838450"/>
            <a:ext cx="4091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2025年多則新聞報導百貨公司餐廳內發現老鼠事件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Text 8"/>
          <p:cNvSpPr/>
          <p:nvPr/>
        </p:nvSpPr>
        <p:spPr>
          <a:xfrm>
            <a:off x="762000" y="3781425"/>
            <a:ext cx="48577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健康安全威脅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Text 9"/>
          <p:cNvSpPr/>
          <p:nvPr/>
        </p:nvSpPr>
        <p:spPr>
          <a:xfrm>
            <a:off x="1133475" y="4238625"/>
            <a:ext cx="4354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老鼠可能攜帶超過200種病原體，包括漢他病毒、鼠疫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Text 10"/>
          <p:cNvSpPr/>
          <p:nvPr/>
        </p:nvSpPr>
        <p:spPr>
          <a:xfrm>
            <a:off x="1190625" y="4610100"/>
            <a:ext cx="4023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蟑螂與蚊子是傳播大腸桿菌、登革熱等病菌的來源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Text 11"/>
          <p:cNvSpPr/>
          <p:nvPr/>
        </p:nvSpPr>
        <p:spPr>
          <a:xfrm>
            <a:off x="6572250" y="1638300"/>
            <a:ext cx="48577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傳統防治困境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Text 12"/>
          <p:cNvSpPr/>
          <p:nvPr/>
        </p:nvSpPr>
        <p:spPr>
          <a:xfrm>
            <a:off x="7000875" y="20955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傳統依賴人工巡檢，效率低下且無法24小時監控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Text 13"/>
          <p:cNvSpPr/>
          <p:nvPr/>
        </p:nvSpPr>
        <p:spPr>
          <a:xfrm>
            <a:off x="6915150" y="2466975"/>
            <a:ext cx="3291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化學藥劑防治成本高昂，對環境造成污染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Text 14"/>
          <p:cNvSpPr/>
          <p:nvPr/>
        </p:nvSpPr>
        <p:spPr>
          <a:xfrm>
            <a:off x="6943725" y="2838450"/>
            <a:ext cx="365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存在安全疑慮，缺乏即時反應與主動監控能力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Text 15"/>
          <p:cNvSpPr/>
          <p:nvPr/>
        </p:nvSpPr>
        <p:spPr>
          <a:xfrm>
            <a:off x="6572250" y="3781425"/>
            <a:ext cx="48577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智慧解決方案需求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Text 16"/>
          <p:cNvSpPr/>
          <p:nvPr/>
        </p:nvSpPr>
        <p:spPr>
          <a:xfrm>
            <a:off x="7000875" y="4238625"/>
            <a:ext cx="3554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亟需整合AI與IoT技術的智慧化害蟲防治系統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Text 17"/>
          <p:cNvSpPr/>
          <p:nvPr/>
        </p:nvSpPr>
        <p:spPr>
          <a:xfrm>
            <a:off x="6943725" y="4610100"/>
            <a:ext cx="2926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提供高效、自動化、環保的解決方案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Text 18"/>
          <p:cNvSpPr/>
          <p:nvPr/>
        </p:nvSpPr>
        <p:spPr>
          <a:xfrm>
            <a:off x="6943725" y="4981575"/>
            <a:ext cx="3108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實現即時監控、自動化驅除與數據分析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845733"/>
            <a:ext cx="5410200" cy="1257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2074333"/>
            <a:ext cx="485775" cy="533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188633"/>
            <a:ext cx="257175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845733"/>
            <a:ext cx="5410200" cy="1257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2074333"/>
            <a:ext cx="40005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2188633"/>
            <a:ext cx="1714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331633"/>
            <a:ext cx="5410200" cy="1257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3560233"/>
            <a:ext cx="514350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3674533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3331633"/>
            <a:ext cx="5410200" cy="1257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560233"/>
            <a:ext cx="45720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674533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4893733"/>
            <a:ext cx="11049000" cy="723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" y="5084233"/>
            <a:ext cx="219075" cy="342900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10877550" y="628650"/>
            <a:ext cx="4457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Page 3</a:t>
            </a:r>
            <a:endParaRPr lang="en-US" sz="82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Text 3"/>
          <p:cNvSpPr/>
          <p:nvPr/>
        </p:nvSpPr>
        <p:spPr>
          <a:xfrm>
            <a:off x="571500" y="626533"/>
            <a:ext cx="2423160" cy="714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963"/>
              </a:lnSpc>
              <a:buNone/>
            </a:pPr>
            <a:r>
              <a:rPr lang="en-US" sz="397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痛點分析</a:t>
            </a:r>
            <a:endParaRPr lang="en-US" sz="397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Text 4"/>
          <p:cNvSpPr/>
          <p:nvPr/>
        </p:nvSpPr>
        <p:spPr>
          <a:xfrm>
            <a:off x="571500" y="1379008"/>
            <a:ext cx="3291840" cy="3143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傳統害蟲防治方法的局限性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Text 5"/>
          <p:cNvSpPr/>
          <p:nvPr/>
        </p:nvSpPr>
        <p:spPr>
          <a:xfrm>
            <a:off x="1438275" y="2074333"/>
            <a:ext cx="43148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成本高昂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Text 6"/>
          <p:cNvSpPr/>
          <p:nvPr/>
        </p:nvSpPr>
        <p:spPr>
          <a:xfrm>
            <a:off x="1438275" y="2417233"/>
            <a:ext cx="43148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傳統害蟲防治需持續投入人力巡檢與化學藥劑，長期而言成本效益不佳，特別對中小型場所負擔更大。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Text 7"/>
          <p:cNvSpPr/>
          <p:nvPr/>
        </p:nvSpPr>
        <p:spPr>
          <a:xfrm>
            <a:off x="6991350" y="2074333"/>
            <a:ext cx="440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效率低下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Text 8"/>
          <p:cNvSpPr/>
          <p:nvPr/>
        </p:nvSpPr>
        <p:spPr>
          <a:xfrm>
            <a:off x="6991350" y="2417233"/>
            <a:ext cx="440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人工巡檢無法提供24小時監控，且對小型害蟲難以及時發現，導致問題積累後才被發現。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Text 9"/>
          <p:cNvSpPr/>
          <p:nvPr/>
        </p:nvSpPr>
        <p:spPr>
          <a:xfrm>
            <a:off x="1466850" y="3560233"/>
            <a:ext cx="4286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環境污染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Text 10"/>
          <p:cNvSpPr/>
          <p:nvPr/>
        </p:nvSpPr>
        <p:spPr>
          <a:xfrm>
            <a:off x="1466850" y="3903133"/>
            <a:ext cx="4286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化學藥劑防治方式會對環境造成污染，可能影響場所內的空氣品質與衛生條件，特別是在封閉空間中。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Text 11"/>
          <p:cNvSpPr/>
          <p:nvPr/>
        </p:nvSpPr>
        <p:spPr>
          <a:xfrm>
            <a:off x="7048500" y="3560233"/>
            <a:ext cx="4343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安全疑慮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Text 12"/>
          <p:cNvSpPr/>
          <p:nvPr/>
        </p:nvSpPr>
        <p:spPr>
          <a:xfrm>
            <a:off x="7048500" y="3903133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化學藥劑可能對人體健康構成威脅，特別是對於有兒童、老人或免疫力低下人群的場所，存在潛在風險。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Text 13"/>
          <p:cNvSpPr/>
          <p:nvPr/>
        </p:nvSpPr>
        <p:spPr>
          <a:xfrm>
            <a:off x="1133475" y="5122333"/>
            <a:ext cx="8641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傳統依賴人工與化學藥劑的防治方式，無法提供即時反應與主動監控能力，亟需創新解決方案。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 1"/>
          <p:cNvSpPr/>
          <p:nvPr/>
        </p:nvSpPr>
        <p:spPr>
          <a:xfrm>
            <a:off x="10877550" y="628650"/>
            <a:ext cx="4457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Page 4</a:t>
            </a:r>
            <a:endParaRPr lang="en-US" sz="82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Text 3"/>
          <p:cNvSpPr/>
          <p:nvPr/>
        </p:nvSpPr>
        <p:spPr>
          <a:xfrm>
            <a:off x="476250" y="295275"/>
            <a:ext cx="3634740" cy="714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963"/>
              </a:lnSpc>
              <a:buNone/>
            </a:pPr>
            <a:r>
              <a:rPr lang="en-US" sz="397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系統架構概覽</a:t>
            </a:r>
            <a:endParaRPr lang="en-US" sz="397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6" name="Picture 1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B189747B-C2DE-3920-AE3C-6FA7DB5A1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485900"/>
            <a:ext cx="6472766" cy="3079750"/>
          </a:xfrm>
          <a:prstGeom prst="rect">
            <a:avLst/>
          </a:prstGeom>
        </p:spPr>
      </p:pic>
      <p:pic>
        <p:nvPicPr>
          <p:cNvPr id="47" name="Picture 1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22E4F270-989B-7CAE-3639-289EF74BD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117" y="1484770"/>
            <a:ext cx="4552633" cy="30901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0" y="1464733"/>
            <a:ext cx="3530501" cy="426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90" y="1655233"/>
            <a:ext cx="285750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90" y="2188633"/>
            <a:ext cx="142875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090" y="2683933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5691" y="1464733"/>
            <a:ext cx="3530501" cy="426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6191" y="1655233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6191" y="2188633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6191" y="2683933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06191" y="3179233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4792" y="1464733"/>
            <a:ext cx="3530501" cy="426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5292" y="1655233"/>
            <a:ext cx="2857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65292" y="2188633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65292" y="2683933"/>
            <a:ext cx="171450" cy="266700"/>
          </a:xfrm>
          <a:prstGeom prst="rect">
            <a:avLst/>
          </a:prstGeom>
        </p:spPr>
      </p:pic>
      <p:sp>
        <p:nvSpPr>
          <p:cNvPr id="20" name="Text 1"/>
          <p:cNvSpPr/>
          <p:nvPr/>
        </p:nvSpPr>
        <p:spPr>
          <a:xfrm>
            <a:off x="10877550" y="628650"/>
            <a:ext cx="4572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Page 5</a:t>
            </a:r>
          </a:p>
          <a:p>
            <a:pPr marL="0" indent="0">
              <a:lnSpc>
                <a:spcPts val="1238"/>
              </a:lnSpc>
              <a:buNone/>
            </a:pPr>
            <a:endParaRPr lang="en-US" sz="82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Text 3"/>
          <p:cNvSpPr/>
          <p:nvPr/>
        </p:nvSpPr>
        <p:spPr>
          <a:xfrm>
            <a:off x="556590" y="626533"/>
            <a:ext cx="5497830" cy="714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963"/>
              </a:lnSpc>
              <a:buNone/>
            </a:pPr>
            <a:r>
              <a:rPr lang="en-US" sz="397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核心技術 - 硬體組成</a:t>
            </a:r>
            <a:endParaRPr lang="en-US" sz="397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Text 4"/>
          <p:cNvSpPr/>
          <p:nvPr/>
        </p:nvSpPr>
        <p:spPr>
          <a:xfrm>
            <a:off x="1147140" y="1674283"/>
            <a:ext cx="1097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控制核心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Text 5"/>
          <p:cNvSpPr/>
          <p:nvPr/>
        </p:nvSpPr>
        <p:spPr>
          <a:xfrm>
            <a:off x="1004265" y="2150533"/>
            <a:ext cx="33572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樹莓派 (Raspberry Pi)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Text 6"/>
          <p:cNvSpPr/>
          <p:nvPr/>
        </p:nvSpPr>
        <p:spPr>
          <a:xfrm>
            <a:off x="1004265" y="2379133"/>
            <a:ext cx="335720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系統主控單元，負責AI影像辨識與整體邏輯控制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Text 7"/>
          <p:cNvSpPr/>
          <p:nvPr/>
        </p:nvSpPr>
        <p:spPr>
          <a:xfrm>
            <a:off x="1051890" y="2645833"/>
            <a:ext cx="2667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Arduino Nano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Text 8"/>
          <p:cNvSpPr/>
          <p:nvPr/>
        </p:nvSpPr>
        <p:spPr>
          <a:xfrm>
            <a:off x="1051890" y="2874433"/>
            <a:ext cx="3200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驅動控制單元，接收指令並控制各類驅除裝置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Text 9"/>
          <p:cNvSpPr/>
          <p:nvPr/>
        </p:nvSpPr>
        <p:spPr>
          <a:xfrm>
            <a:off x="4982441" y="1674283"/>
            <a:ext cx="1097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驅除模組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Text 10"/>
          <p:cNvSpPr/>
          <p:nvPr/>
        </p:nvSpPr>
        <p:spPr>
          <a:xfrm>
            <a:off x="4810991" y="2150533"/>
            <a:ext cx="1760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氣槍與三軸雲台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Text 11"/>
          <p:cNvSpPr/>
          <p:nvPr/>
        </p:nvSpPr>
        <p:spPr>
          <a:xfrm>
            <a:off x="4810991" y="2379133"/>
            <a:ext cx="1760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用於精準射擊與目標追蹤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Text 12"/>
          <p:cNvSpPr/>
          <p:nvPr/>
        </p:nvSpPr>
        <p:spPr>
          <a:xfrm>
            <a:off x="4858616" y="2645833"/>
            <a:ext cx="1600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超音波模組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Text 13"/>
          <p:cNvSpPr/>
          <p:nvPr/>
        </p:nvSpPr>
        <p:spPr>
          <a:xfrm>
            <a:off x="4858616" y="2874433"/>
            <a:ext cx="19202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發送特定頻率聲波驅趕害蟲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Text 14"/>
          <p:cNvSpPr/>
          <p:nvPr/>
        </p:nvSpPr>
        <p:spPr>
          <a:xfrm>
            <a:off x="4791941" y="3141133"/>
            <a:ext cx="1333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蜂鳴器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Text 15"/>
          <p:cNvSpPr/>
          <p:nvPr/>
        </p:nvSpPr>
        <p:spPr>
          <a:xfrm>
            <a:off x="4791941" y="3369733"/>
            <a:ext cx="1600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發出警示音響驅趕害蟲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Text 16"/>
          <p:cNvSpPr/>
          <p:nvPr/>
        </p:nvSpPr>
        <p:spPr>
          <a:xfrm>
            <a:off x="4620491" y="3636433"/>
            <a:ext cx="14401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雷射模組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Text 17"/>
          <p:cNvSpPr/>
          <p:nvPr/>
        </p:nvSpPr>
        <p:spPr>
          <a:xfrm>
            <a:off x="4620491" y="3865033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用於精準定位與警示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Text 18"/>
          <p:cNvSpPr/>
          <p:nvPr/>
        </p:nvSpPr>
        <p:spPr>
          <a:xfrm>
            <a:off x="8665342" y="1674283"/>
            <a:ext cx="1371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感測與執行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Text 19"/>
          <p:cNvSpPr/>
          <p:nvPr/>
        </p:nvSpPr>
        <p:spPr>
          <a:xfrm>
            <a:off x="8570092" y="2150533"/>
            <a:ext cx="199757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監控攝影機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Text 20"/>
          <p:cNvSpPr/>
          <p:nvPr/>
        </p:nvSpPr>
        <p:spPr>
          <a:xfrm>
            <a:off x="8570092" y="2379133"/>
            <a:ext cx="239708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負責即時影像擷取，供AI模型分析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Text 21"/>
          <p:cNvSpPr/>
          <p:nvPr/>
        </p:nvSpPr>
        <p:spPr>
          <a:xfrm>
            <a:off x="8551042" y="2645833"/>
            <a:ext cx="1600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繼電器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Text 22"/>
          <p:cNvSpPr/>
          <p:nvPr/>
        </p:nvSpPr>
        <p:spPr>
          <a:xfrm>
            <a:off x="8551042" y="2874433"/>
            <a:ext cx="19202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控制高電壓驅除裝置的開關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Text 23"/>
          <p:cNvSpPr/>
          <p:nvPr/>
        </p:nvSpPr>
        <p:spPr>
          <a:xfrm>
            <a:off x="8379592" y="3141133"/>
            <a:ext cx="19829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蜂鳴器模組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Text 24"/>
          <p:cNvSpPr/>
          <p:nvPr/>
        </p:nvSpPr>
        <p:spPr>
          <a:xfrm>
            <a:off x="8379592" y="3369733"/>
            <a:ext cx="23795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ui-sans-serif" pitchFamily="34" charset="-120"/>
              </a:rPr>
              <a:t>可由Arduino控制的聲音警示裝置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4" name="Picture 1" descr="A green circuit board with black and blue cables&#10;&#10;AI-generated content may be incorrect.">
            <a:extLst>
              <a:ext uri="{FF2B5EF4-FFF2-40B4-BE49-F238E27FC236}">
                <a16:creationId xmlns:a16="http://schemas.microsoft.com/office/drawing/2014/main" id="{00CAF18E-54A2-AC48-CA6F-F72742DF77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4150" y="3369733"/>
            <a:ext cx="1780540" cy="1473835"/>
          </a:xfrm>
          <a:prstGeom prst="rect">
            <a:avLst/>
          </a:prstGeom>
        </p:spPr>
      </p:pic>
      <p:pic>
        <p:nvPicPr>
          <p:cNvPr id="45" name="Picture 1">
            <a:extLst>
              <a:ext uri="{FF2B5EF4-FFF2-40B4-BE49-F238E27FC236}">
                <a16:creationId xmlns:a16="http://schemas.microsoft.com/office/drawing/2014/main" id="{1F0890A4-64CD-62F6-F6D8-85CCF70B37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91916" y="4144116"/>
            <a:ext cx="1447594" cy="1263968"/>
          </a:xfrm>
          <a:prstGeom prst="rect">
            <a:avLst/>
          </a:prstGeom>
        </p:spPr>
      </p:pic>
      <p:pic>
        <p:nvPicPr>
          <p:cNvPr id="46" name="Picture 1" descr="A close-up of a black device&#10;&#10;AI-generated content may be incorrect.">
            <a:extLst>
              <a:ext uri="{FF2B5EF4-FFF2-40B4-BE49-F238E27FC236}">
                <a16:creationId xmlns:a16="http://schemas.microsoft.com/office/drawing/2014/main" id="{25C4209A-909C-862B-D270-E851F584BE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24773" y="3761964"/>
            <a:ext cx="3030537" cy="689371"/>
          </a:xfrm>
          <a:prstGeom prst="rect">
            <a:avLst/>
          </a:prstGeom>
        </p:spPr>
      </p:pic>
      <p:pic>
        <p:nvPicPr>
          <p:cNvPr id="47" name="Picture 1" descr="A machine with wires and a camera&#10;&#10;AI-generated content may be incorrect.">
            <a:extLst>
              <a:ext uri="{FF2B5EF4-FFF2-40B4-BE49-F238E27FC236}">
                <a16:creationId xmlns:a16="http://schemas.microsoft.com/office/drawing/2014/main" id="{18E3D86B-22BC-BEC4-9B60-EE7A411127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79720" y="4106806"/>
            <a:ext cx="1600199" cy="1347438"/>
          </a:xfrm>
          <a:prstGeom prst="rect">
            <a:avLst/>
          </a:prstGeom>
        </p:spPr>
      </p:pic>
      <p:pic>
        <p:nvPicPr>
          <p:cNvPr id="48" name="Picture 1" descr="A machine with wires and a green strap&#10;&#10;AI-generated content may be incorrect.">
            <a:extLst>
              <a:ext uri="{FF2B5EF4-FFF2-40B4-BE49-F238E27FC236}">
                <a16:creationId xmlns:a16="http://schemas.microsoft.com/office/drawing/2014/main" id="{75CB7114-284C-BDB0-F890-AB294B7F274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27045" y="4533826"/>
            <a:ext cx="1219228" cy="1026657"/>
          </a:xfrm>
          <a:prstGeom prst="rect">
            <a:avLst/>
          </a:prstGeom>
        </p:spPr>
      </p:pic>
      <p:pic>
        <p:nvPicPr>
          <p:cNvPr id="49" name="Picture 1" descr="A close up of a device&#10;&#10;AI-generated content may be incorrect.">
            <a:extLst>
              <a:ext uri="{FF2B5EF4-FFF2-40B4-BE49-F238E27FC236}">
                <a16:creationId xmlns:a16="http://schemas.microsoft.com/office/drawing/2014/main" id="{70986E9B-5F50-81F5-5FE5-3F630A8A2D0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80894" y="4476735"/>
            <a:ext cx="1386284" cy="11348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78" y="1466850"/>
            <a:ext cx="493395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78" y="173355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78" y="21907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78" y="25336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78" y="28765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78" y="3524250"/>
            <a:ext cx="4933950" cy="1828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978" y="3790950"/>
            <a:ext cx="200025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78" y="42481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78" y="45910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78" y="49339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478" y="1457325"/>
            <a:ext cx="4273550" cy="2628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478" y="4171950"/>
            <a:ext cx="4933950" cy="1828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4078" y="4438650"/>
            <a:ext cx="200025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078" y="48958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078" y="52387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078" y="5581650"/>
            <a:ext cx="152400" cy="152400"/>
          </a:xfrm>
          <a:prstGeom prst="rect">
            <a:avLst/>
          </a:prstGeom>
        </p:spPr>
      </p:pic>
      <p:sp>
        <p:nvSpPr>
          <p:cNvPr id="22" name="Text 1"/>
          <p:cNvSpPr/>
          <p:nvPr/>
        </p:nvSpPr>
        <p:spPr>
          <a:xfrm>
            <a:off x="10877550" y="628650"/>
            <a:ext cx="4343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Page 6</a:t>
            </a:r>
            <a:endParaRPr lang="en-US" sz="82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Text 3"/>
          <p:cNvSpPr/>
          <p:nvPr/>
        </p:nvSpPr>
        <p:spPr>
          <a:xfrm>
            <a:off x="523378" y="628650"/>
            <a:ext cx="6103620" cy="714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963"/>
              </a:lnSpc>
              <a:buNone/>
            </a:pPr>
            <a:r>
              <a:rPr lang="en-US" sz="397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核心技術 - AI影像辨識</a:t>
            </a:r>
            <a:endParaRPr lang="en-US" sz="397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Text 4"/>
          <p:cNvSpPr/>
          <p:nvPr/>
        </p:nvSpPr>
        <p:spPr>
          <a:xfrm>
            <a:off x="1094878" y="1695450"/>
            <a:ext cx="5372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YOLO 11 深度學習模型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Text 5"/>
          <p:cNvSpPr/>
          <p:nvPr/>
        </p:nvSpPr>
        <p:spPr>
          <a:xfrm>
            <a:off x="980578" y="2152650"/>
            <a:ext cx="2560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即時影像辨識，毫秒級目標檢測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Text 6"/>
          <p:cNvSpPr/>
          <p:nvPr/>
        </p:nvSpPr>
        <p:spPr>
          <a:xfrm>
            <a:off x="980578" y="2495550"/>
            <a:ext cx="2560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高準確度，有效降低漏判與誤判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Text 7"/>
          <p:cNvSpPr/>
          <p:nvPr/>
        </p:nvSpPr>
        <p:spPr>
          <a:xfrm>
            <a:off x="980578" y="2838450"/>
            <a:ext cx="1828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樹莓派平台輕量化部署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Text 8"/>
          <p:cNvSpPr/>
          <p:nvPr/>
        </p:nvSpPr>
        <p:spPr>
          <a:xfrm>
            <a:off x="1066303" y="3752850"/>
            <a:ext cx="44767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資料集優化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Text 9"/>
          <p:cNvSpPr/>
          <p:nvPr/>
        </p:nvSpPr>
        <p:spPr>
          <a:xfrm>
            <a:off x="980578" y="4210050"/>
            <a:ext cx="23774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公開老鼠、蟑螂等害蟲資料集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Text 10"/>
          <p:cNvSpPr/>
          <p:nvPr/>
        </p:nvSpPr>
        <p:spPr>
          <a:xfrm>
            <a:off x="980578" y="4552950"/>
            <a:ext cx="3028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模型微調(fine-tune)提升辨識準確度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Text 11"/>
          <p:cNvSpPr/>
          <p:nvPr/>
        </p:nvSpPr>
        <p:spPr>
          <a:xfrm>
            <a:off x="980578" y="4895850"/>
            <a:ext cx="164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持續優化辨識演算法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Text 13"/>
          <p:cNvSpPr/>
          <p:nvPr/>
        </p:nvSpPr>
        <p:spPr>
          <a:xfrm>
            <a:off x="6438403" y="4400550"/>
            <a:ext cx="44767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即時偵測優勢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Text 14"/>
          <p:cNvSpPr/>
          <p:nvPr/>
        </p:nvSpPr>
        <p:spPr>
          <a:xfrm>
            <a:off x="6352678" y="4857750"/>
            <a:ext cx="25946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OpenCV持續擷取即時攝影畫面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Text 15"/>
          <p:cNvSpPr/>
          <p:nvPr/>
        </p:nvSpPr>
        <p:spPr>
          <a:xfrm>
            <a:off x="6352678" y="5200650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即時影像分析，即時反應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Text 16"/>
          <p:cNvSpPr/>
          <p:nvPr/>
        </p:nvSpPr>
        <p:spPr>
          <a:xfrm>
            <a:off x="6352678" y="5543550"/>
            <a:ext cx="3108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一旦辨識到害蟲，立即觸發驅除與通報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9" name="Picture 1" descr="A robot with a screen&#10;&#10;AI-generated content may be incorrect.">
            <a:extLst>
              <a:ext uri="{FF2B5EF4-FFF2-40B4-BE49-F238E27FC236}">
                <a16:creationId xmlns:a16="http://schemas.microsoft.com/office/drawing/2014/main" id="{105ACFAA-F237-8BD0-836A-6C88384A01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1065" y="1703705"/>
            <a:ext cx="3846375" cy="21634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131483"/>
            <a:ext cx="7239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2321983"/>
            <a:ext cx="34290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788" y="2512483"/>
            <a:ext cx="142875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150" y="2131483"/>
            <a:ext cx="7239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650" y="2321983"/>
            <a:ext cx="3429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538" y="2512483"/>
            <a:ext cx="14287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6900" y="2131483"/>
            <a:ext cx="7239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2321983"/>
            <a:ext cx="3429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288" y="2512483"/>
            <a:ext cx="14287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3788" y="2131483"/>
            <a:ext cx="809625" cy="76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4288" y="2321983"/>
            <a:ext cx="428625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038" y="2512483"/>
            <a:ext cx="1428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6400" y="2131483"/>
            <a:ext cx="723900" cy="762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900" y="2321983"/>
            <a:ext cx="3429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7600" y="4607983"/>
            <a:ext cx="4762500" cy="1028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0" y="4760383"/>
            <a:ext cx="142875" cy="266700"/>
          </a:xfrm>
          <a:prstGeom prst="rect">
            <a:avLst/>
          </a:prstGeom>
        </p:spPr>
      </p:pic>
      <p:sp>
        <p:nvSpPr>
          <p:cNvPr id="26" name="Text 1"/>
          <p:cNvSpPr/>
          <p:nvPr/>
        </p:nvSpPr>
        <p:spPr>
          <a:xfrm>
            <a:off x="10877550" y="628650"/>
            <a:ext cx="4457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Page 7</a:t>
            </a:r>
          </a:p>
          <a:p>
            <a:pPr marL="0" indent="0">
              <a:lnSpc>
                <a:spcPts val="1238"/>
              </a:lnSpc>
              <a:buNone/>
            </a:pPr>
            <a:endParaRPr lang="en-US" sz="82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Text 3"/>
          <p:cNvSpPr/>
          <p:nvPr/>
        </p:nvSpPr>
        <p:spPr>
          <a:xfrm>
            <a:off x="514350" y="626533"/>
            <a:ext cx="3634740" cy="714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963"/>
              </a:lnSpc>
              <a:buNone/>
            </a:pPr>
            <a:r>
              <a:rPr lang="en-US" sz="397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系統運作流程</a:t>
            </a:r>
            <a:endParaRPr lang="en-US" sz="397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Text 4"/>
          <p:cNvSpPr/>
          <p:nvPr/>
        </p:nvSpPr>
        <p:spPr>
          <a:xfrm>
            <a:off x="514350" y="1379008"/>
            <a:ext cx="1760220" cy="2952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75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完整自動化流程</a:t>
            </a:r>
            <a:endParaRPr lang="en-US" sz="16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Text 5"/>
          <p:cNvSpPr/>
          <p:nvPr/>
        </p:nvSpPr>
        <p:spPr>
          <a:xfrm>
            <a:off x="1699260" y="3007783"/>
            <a:ext cx="14401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攝影機擷取影像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Text 6"/>
          <p:cNvSpPr/>
          <p:nvPr/>
        </p:nvSpPr>
        <p:spPr>
          <a:xfrm>
            <a:off x="1657350" y="3350683"/>
            <a:ext cx="1524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監控區域內的攝影機持續捕捉環境影像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Text 7"/>
          <p:cNvSpPr/>
          <p:nvPr/>
        </p:nvSpPr>
        <p:spPr>
          <a:xfrm>
            <a:off x="3526155" y="3007783"/>
            <a:ext cx="14058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YOLO模型辨識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Text 8"/>
          <p:cNvSpPr/>
          <p:nvPr/>
        </p:nvSpPr>
        <p:spPr>
          <a:xfrm>
            <a:off x="3467100" y="3350683"/>
            <a:ext cx="1524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樹莓派上的YOLO影像辨識模型分析並識別目標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Text 9"/>
          <p:cNvSpPr/>
          <p:nvPr/>
        </p:nvSpPr>
        <p:spPr>
          <a:xfrm>
            <a:off x="5318760" y="3007783"/>
            <a:ext cx="14401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樹莓派下達指令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Text 10"/>
          <p:cNvSpPr/>
          <p:nvPr/>
        </p:nvSpPr>
        <p:spPr>
          <a:xfrm>
            <a:off x="5276850" y="3350683"/>
            <a:ext cx="1524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根據辨識結果，透過串列通訊發送控制指令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Text 14"/>
          <p:cNvSpPr/>
          <p:nvPr/>
        </p:nvSpPr>
        <p:spPr>
          <a:xfrm>
            <a:off x="8896350" y="3388783"/>
            <a:ext cx="1524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驅除裝置執行驅除動作，如氣槍射擊、超音波驅趕等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Text 11"/>
          <p:cNvSpPr/>
          <p:nvPr/>
        </p:nvSpPr>
        <p:spPr>
          <a:xfrm>
            <a:off x="7086600" y="3007783"/>
            <a:ext cx="1524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Arduino控制驅除裝置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Text 12"/>
          <p:cNvSpPr/>
          <p:nvPr/>
        </p:nvSpPr>
        <p:spPr>
          <a:xfrm>
            <a:off x="7086600" y="3617383"/>
            <a:ext cx="1524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接收指令並驅動相應的驅除裝置執行動作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Text 13"/>
          <p:cNvSpPr/>
          <p:nvPr/>
        </p:nvSpPr>
        <p:spPr>
          <a:xfrm>
            <a:off x="9246870" y="3007783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執行驅除</a:t>
            </a:r>
            <a:endParaRPr 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Text 15"/>
          <p:cNvSpPr/>
          <p:nvPr/>
        </p:nvSpPr>
        <p:spPr>
          <a:xfrm>
            <a:off x="5247323" y="4798483"/>
            <a:ext cx="184023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透過App發送即時通報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Text 16"/>
          <p:cNvSpPr/>
          <p:nvPr/>
        </p:nvSpPr>
        <p:spPr>
          <a:xfrm>
            <a:off x="3810000" y="5103283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將偵測與驅除結果即時推播至使用者的手機App，並記錄於雲端平台進行統計分析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10F9D64E-F044-4F33-3682-F13D2487DA71}"/>
              </a:ext>
            </a:extLst>
          </p:cNvPr>
          <p:cNvGrpSpPr/>
          <p:nvPr/>
        </p:nvGrpSpPr>
        <p:grpSpPr>
          <a:xfrm>
            <a:off x="9829800" y="4246033"/>
            <a:ext cx="1524000" cy="1600200"/>
            <a:chOff x="10603707" y="1095375"/>
            <a:chExt cx="1524000" cy="1600200"/>
          </a:xfrm>
        </p:grpSpPr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603707" y="1095375"/>
              <a:ext cx="1524000" cy="1600200"/>
            </a:xfrm>
            <a:prstGeom prst="rect">
              <a:avLst/>
            </a:prstGeom>
          </p:spPr>
        </p:pic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56107" y="1581150"/>
              <a:ext cx="133350" cy="133350"/>
            </a:xfrm>
            <a:prstGeom prst="rect">
              <a:avLst/>
            </a:prstGeom>
          </p:spPr>
        </p:pic>
        <p:pic>
          <p:nvPicPr>
            <p:cNvPr id="22" name="Image 20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56107" y="1847850"/>
              <a:ext cx="133350" cy="133350"/>
            </a:xfrm>
            <a:prstGeom prst="rect">
              <a:avLst/>
            </a:prstGeom>
          </p:spPr>
        </p:pic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56107" y="2114550"/>
              <a:ext cx="133350" cy="133350"/>
            </a:xfrm>
            <a:prstGeom prst="rect">
              <a:avLst/>
            </a:prstGeom>
          </p:spPr>
        </p:pic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56107" y="2381250"/>
              <a:ext cx="133350" cy="133350"/>
            </a:xfrm>
            <a:prstGeom prst="rect">
              <a:avLst/>
            </a:prstGeom>
          </p:spPr>
        </p:pic>
        <p:sp>
          <p:nvSpPr>
            <p:cNvPr id="42" name="Text 17"/>
            <p:cNvSpPr/>
            <p:nvPr/>
          </p:nvSpPr>
          <p:spPr>
            <a:xfrm>
              <a:off x="10756107" y="1247775"/>
              <a:ext cx="12192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Poppins" pitchFamily="34" charset="-120"/>
                </a:rPr>
                <a:t>系統特色</a:t>
              </a:r>
              <a:endParaRPr 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3" name="Text 18"/>
            <p:cNvSpPr/>
            <p:nvPr/>
          </p:nvSpPr>
          <p:spPr>
            <a:xfrm>
              <a:off x="10965657" y="1552575"/>
              <a:ext cx="1120140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Poppins" pitchFamily="34" charset="-120"/>
                </a:rPr>
                <a:t>全程自動化運作</a:t>
              </a:r>
              <a:endParaRPr lang="en-US" sz="105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4" name="Text 19"/>
            <p:cNvSpPr/>
            <p:nvPr/>
          </p:nvSpPr>
          <p:spPr>
            <a:xfrm>
              <a:off x="10965657" y="1819275"/>
              <a:ext cx="960120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Poppins" pitchFamily="34" charset="-120"/>
                </a:rPr>
                <a:t>即時反應能力</a:t>
              </a:r>
              <a:endParaRPr lang="en-US" sz="105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5" name="Text 20"/>
            <p:cNvSpPr/>
            <p:nvPr/>
          </p:nvSpPr>
          <p:spPr>
            <a:xfrm>
              <a:off x="10965657" y="2085975"/>
              <a:ext cx="960120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Poppins" pitchFamily="34" charset="-120"/>
                </a:rPr>
                <a:t>精準目標鎖定</a:t>
              </a:r>
              <a:endParaRPr lang="en-US" sz="105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6" name="Text 21"/>
            <p:cNvSpPr/>
            <p:nvPr/>
          </p:nvSpPr>
          <p:spPr>
            <a:xfrm>
              <a:off x="10965657" y="2352675"/>
              <a:ext cx="960120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Poppins" pitchFamily="34" charset="-120"/>
                </a:rPr>
                <a:t>數據追蹤分析</a:t>
              </a:r>
              <a:endParaRPr lang="en-US" sz="105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48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F0361A2E-3667-13D3-31CF-3B2CB6DF37C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69960" y="4150782"/>
            <a:ext cx="1524000" cy="24567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75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1276350"/>
            <a:ext cx="5334000" cy="1828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1543050"/>
            <a:ext cx="28575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200025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23431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26860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3333750"/>
            <a:ext cx="5334000" cy="1828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" y="360045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40576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44005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47434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7450" y="1247775"/>
            <a:ext cx="5334000" cy="29241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6050" y="2009775"/>
            <a:ext cx="4876800" cy="29241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7450" y="4371975"/>
            <a:ext cx="5334000" cy="2057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6050" y="4638675"/>
            <a:ext cx="190500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50" y="532447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50" y="5648325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6050" y="5972175"/>
            <a:ext cx="228600" cy="228600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10877550" y="628650"/>
            <a:ext cx="4457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Page 8</a:t>
            </a:r>
            <a:endParaRPr lang="en-US" sz="82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Text 3"/>
          <p:cNvSpPr/>
          <p:nvPr/>
        </p:nvSpPr>
        <p:spPr>
          <a:xfrm>
            <a:off x="590550" y="438150"/>
            <a:ext cx="3360420" cy="561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725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軟硬體整合方案</a:t>
            </a:r>
            <a:endParaRPr lang="en-US" sz="31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Text 4"/>
          <p:cNvSpPr/>
          <p:nvPr/>
        </p:nvSpPr>
        <p:spPr>
          <a:xfrm>
            <a:off x="1219200" y="1504950"/>
            <a:ext cx="4876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Python程式設計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Text 5"/>
          <p:cNvSpPr/>
          <p:nvPr/>
        </p:nvSpPr>
        <p:spPr>
          <a:xfrm>
            <a:off x="1047750" y="1962150"/>
            <a:ext cx="4263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基於Python 3開發核心控制程式，運行於樹莓派平台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Text 6"/>
          <p:cNvSpPr/>
          <p:nvPr/>
        </p:nvSpPr>
        <p:spPr>
          <a:xfrm>
            <a:off x="1047750" y="2305050"/>
            <a:ext cx="3108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包含影像辨識模組與驅除害源邏輯模組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Text 7"/>
          <p:cNvSpPr/>
          <p:nvPr/>
        </p:nvSpPr>
        <p:spPr>
          <a:xfrm>
            <a:off x="1047750" y="2647950"/>
            <a:ext cx="36918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透過OpenCV持續擷取即時攝影畫面進行分析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Text 8"/>
          <p:cNvSpPr/>
          <p:nvPr/>
        </p:nvSpPr>
        <p:spPr>
          <a:xfrm>
            <a:off x="1162050" y="3562350"/>
            <a:ext cx="4876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硬體控制系統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Text 9"/>
          <p:cNvSpPr/>
          <p:nvPr/>
        </p:nvSpPr>
        <p:spPr>
          <a:xfrm>
            <a:off x="1047750" y="4019550"/>
            <a:ext cx="33947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Arduino Nano接收指令，控制各驅除模組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Text 10"/>
          <p:cNvSpPr/>
          <p:nvPr/>
        </p:nvSpPr>
        <p:spPr>
          <a:xfrm>
            <a:off x="1047750" y="4362450"/>
            <a:ext cx="4503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透過USB串列通訊實現樹莓派與Arduino的即時數據交換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Text 11"/>
          <p:cNvSpPr/>
          <p:nvPr/>
        </p:nvSpPr>
        <p:spPr>
          <a:xfrm>
            <a:off x="1047750" y="4705350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控制雲台轉動、啟動蜂鳴器、發射雷射或氣槍等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Text 12"/>
          <p:cNvSpPr/>
          <p:nvPr/>
        </p:nvSpPr>
        <p:spPr>
          <a:xfrm>
            <a:off x="6496050" y="1476375"/>
            <a:ext cx="4876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系統整合架構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Text 13"/>
          <p:cNvSpPr/>
          <p:nvPr/>
        </p:nvSpPr>
        <p:spPr>
          <a:xfrm>
            <a:off x="6800850" y="4600575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協同運作流程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Text 15"/>
          <p:cNvSpPr/>
          <p:nvPr/>
        </p:nvSpPr>
        <p:spPr>
          <a:xfrm>
            <a:off x="6800850" y="4981575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影像辨識模組偵測到害蟲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Text 16"/>
          <p:cNvSpPr/>
          <p:nvPr/>
        </p:nvSpPr>
        <p:spPr>
          <a:xfrm>
            <a:off x="6562725" y="5324475"/>
            <a:ext cx="114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2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Text 17"/>
          <p:cNvSpPr/>
          <p:nvPr/>
        </p:nvSpPr>
        <p:spPr>
          <a:xfrm>
            <a:off x="6800850" y="5305425"/>
            <a:ext cx="3291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驅除害源邏輯模組根據策略產生控制指令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Text 18"/>
          <p:cNvSpPr/>
          <p:nvPr/>
        </p:nvSpPr>
        <p:spPr>
          <a:xfrm>
            <a:off x="6562725" y="5648325"/>
            <a:ext cx="114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3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Text 19"/>
          <p:cNvSpPr/>
          <p:nvPr/>
        </p:nvSpPr>
        <p:spPr>
          <a:xfrm>
            <a:off x="6800850" y="5629275"/>
            <a:ext cx="32232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透過USB串列通訊傳送指令至Arduino板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2" name="Image 15" descr="preencoded.png">
            <a:extLst>
              <a:ext uri="{FF2B5EF4-FFF2-40B4-BE49-F238E27FC236}">
                <a16:creationId xmlns:a16="http://schemas.microsoft.com/office/drawing/2014/main" id="{32987B6F-D326-E53D-82E7-3D79E55432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50" y="5000625"/>
            <a:ext cx="228600" cy="228600"/>
          </a:xfrm>
          <a:prstGeom prst="rect">
            <a:avLst/>
          </a:prstGeom>
        </p:spPr>
      </p:pic>
      <p:sp>
        <p:nvSpPr>
          <p:cNvPr id="40" name="Text 20"/>
          <p:cNvSpPr/>
          <p:nvPr/>
        </p:nvSpPr>
        <p:spPr>
          <a:xfrm>
            <a:off x="6557963" y="5972175"/>
            <a:ext cx="125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4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Text 21"/>
          <p:cNvSpPr/>
          <p:nvPr/>
        </p:nvSpPr>
        <p:spPr>
          <a:xfrm>
            <a:off x="6800850" y="5953125"/>
            <a:ext cx="2880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Arduino驅動相應硬體元件執行動作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Text 14"/>
          <p:cNvSpPr/>
          <p:nvPr/>
        </p:nvSpPr>
        <p:spPr>
          <a:xfrm>
            <a:off x="6581775" y="5000625"/>
            <a:ext cx="68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1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532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371600"/>
            <a:ext cx="3524250" cy="2095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600200"/>
            <a:ext cx="457200" cy="45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6764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247900"/>
            <a:ext cx="1333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5527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85750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3875" y="1371600"/>
            <a:ext cx="3524250" cy="2095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475" y="16002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1063" y="1676400"/>
            <a:ext cx="20002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475" y="22479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475" y="255270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475" y="285750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250" y="1371600"/>
            <a:ext cx="3524250" cy="2095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4850" y="160020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9150" y="16764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50" y="2247900"/>
            <a:ext cx="1333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50" y="25527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50" y="28575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695700"/>
            <a:ext cx="5429250" cy="23050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39243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2975" y="4000500"/>
            <a:ext cx="17145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457200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487680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96250" y="3695700"/>
            <a:ext cx="3524250" cy="23050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24875" y="4343400"/>
            <a:ext cx="2667000" cy="14287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39175" y="4457700"/>
            <a:ext cx="2438400" cy="533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48775" y="5086350"/>
            <a:ext cx="85725" cy="1143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06000" y="5086350"/>
            <a:ext cx="114300" cy="114300"/>
          </a:xfrm>
          <a:prstGeom prst="rect">
            <a:avLst/>
          </a:prstGeom>
        </p:spPr>
      </p:pic>
      <p:sp>
        <p:nvSpPr>
          <p:cNvPr id="32" name="Text 1"/>
          <p:cNvSpPr/>
          <p:nvPr/>
        </p:nvSpPr>
        <p:spPr>
          <a:xfrm>
            <a:off x="10877550" y="628650"/>
            <a:ext cx="5029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Page 9</a:t>
            </a:r>
            <a:endParaRPr lang="en-US" sz="825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Text 3"/>
          <p:cNvSpPr/>
          <p:nvPr/>
        </p:nvSpPr>
        <p:spPr>
          <a:xfrm>
            <a:off x="571500" y="628650"/>
            <a:ext cx="6755130" cy="561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725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成效預估 - 即時通報與數據分析</a:t>
            </a:r>
            <a:endParaRPr lang="en-US" sz="31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Text 4"/>
          <p:cNvSpPr/>
          <p:nvPr/>
        </p:nvSpPr>
        <p:spPr>
          <a:xfrm>
            <a:off x="1409700" y="1695450"/>
            <a:ext cx="18973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24小時不間斷監控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Text 5"/>
          <p:cNvSpPr/>
          <p:nvPr/>
        </p:nvSpPr>
        <p:spPr>
          <a:xfrm>
            <a:off x="1009650" y="2209800"/>
            <a:ext cx="2743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全天候自動化監控，無需人工巡檢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Text 6"/>
          <p:cNvSpPr/>
          <p:nvPr/>
        </p:nvSpPr>
        <p:spPr>
          <a:xfrm>
            <a:off x="1009650" y="2514600"/>
            <a:ext cx="3291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即時偵測與反應，確保害蟲問題及時處理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Text 7"/>
          <p:cNvSpPr/>
          <p:nvPr/>
        </p:nvSpPr>
        <p:spPr>
          <a:xfrm>
            <a:off x="1009650" y="2819400"/>
            <a:ext cx="23774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降低人力成本，提高監控效率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Text 8"/>
          <p:cNvSpPr/>
          <p:nvPr/>
        </p:nvSpPr>
        <p:spPr>
          <a:xfrm>
            <a:off x="5172075" y="1695450"/>
            <a:ext cx="14058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即時App通報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Text 9"/>
          <p:cNvSpPr/>
          <p:nvPr/>
        </p:nvSpPr>
        <p:spPr>
          <a:xfrm>
            <a:off x="4772025" y="2209800"/>
            <a:ext cx="2926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偵測到害蟲立即推送警報通知管理者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Text 10"/>
          <p:cNvSpPr/>
          <p:nvPr/>
        </p:nvSpPr>
        <p:spPr>
          <a:xfrm>
            <a:off x="4772025" y="2514600"/>
            <a:ext cx="3108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提供時間、地點、害蟲種類等詳細資訊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Text 11"/>
          <p:cNvSpPr/>
          <p:nvPr/>
        </p:nvSpPr>
        <p:spPr>
          <a:xfrm>
            <a:off x="4772025" y="2819400"/>
            <a:ext cx="3108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遠端監控功能，隨時掌握場所衛生狀況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Text 12"/>
          <p:cNvSpPr/>
          <p:nvPr/>
        </p:nvSpPr>
        <p:spPr>
          <a:xfrm>
            <a:off x="8934450" y="16954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統計分析報表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4" name="Text 13"/>
          <p:cNvSpPr/>
          <p:nvPr/>
        </p:nvSpPr>
        <p:spPr>
          <a:xfrm>
            <a:off x="8534400" y="2209800"/>
            <a:ext cx="2926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自動生成詳細的統計報表與趨勢分析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" name="Text 14"/>
          <p:cNvSpPr/>
          <p:nvPr/>
        </p:nvSpPr>
        <p:spPr>
          <a:xfrm>
            <a:off x="8534400" y="2514600"/>
            <a:ext cx="2926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害蟲出現頻率、種類分佈數據可視化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6" name="Text 15"/>
          <p:cNvSpPr/>
          <p:nvPr/>
        </p:nvSpPr>
        <p:spPr>
          <a:xfrm>
            <a:off x="8534400" y="2819400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驅除措施效果評估與比較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7" name="Text 16"/>
          <p:cNvSpPr/>
          <p:nvPr/>
        </p:nvSpPr>
        <p:spPr>
          <a:xfrm>
            <a:off x="1409700" y="4019550"/>
            <a:ext cx="228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數據化管理與策略優化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8" name="Text 17"/>
          <p:cNvSpPr/>
          <p:nvPr/>
        </p:nvSpPr>
        <p:spPr>
          <a:xfrm>
            <a:off x="1009650" y="4533900"/>
            <a:ext cx="365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數據化分析結果成為優化防治策略的重要依據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Text 18"/>
          <p:cNvSpPr/>
          <p:nvPr/>
        </p:nvSpPr>
        <p:spPr>
          <a:xfrm>
            <a:off x="1009650" y="4838700"/>
            <a:ext cx="2743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科學評估不同防治措施的實際效果</a:t>
            </a:r>
            <a:endParaRPr 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0" name="Text 19"/>
          <p:cNvSpPr/>
          <p:nvPr/>
        </p:nvSpPr>
        <p:spPr>
          <a:xfrm>
            <a:off x="8324850" y="3924300"/>
            <a:ext cx="3067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App通知示意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1" name="Text 20"/>
          <p:cNvSpPr/>
          <p:nvPr/>
        </p:nvSpPr>
        <p:spPr>
          <a:xfrm>
            <a:off x="8715375" y="4533900"/>
            <a:ext cx="117729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7415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AIoT智慧害蟲系統</a:t>
            </a:r>
            <a:endParaRPr lang="en-US" sz="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Text 21"/>
          <p:cNvSpPr/>
          <p:nvPr/>
        </p:nvSpPr>
        <p:spPr>
          <a:xfrm>
            <a:off x="10544175" y="4533900"/>
            <a:ext cx="5486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立即通知</a:t>
            </a:r>
            <a:endParaRPr lang="en-US" sz="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3" name="Text 22"/>
          <p:cNvSpPr/>
          <p:nvPr/>
        </p:nvSpPr>
        <p:spPr>
          <a:xfrm>
            <a:off x="8715375" y="4724400"/>
            <a:ext cx="2743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偵測到蟑螂，請及時處理！</a:t>
            </a:r>
            <a:endParaRPr lang="en-US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4" name="Text 23"/>
          <p:cNvSpPr/>
          <p:nvPr/>
        </p:nvSpPr>
        <p:spPr>
          <a:xfrm>
            <a:off x="9372600" y="5067300"/>
            <a:ext cx="5486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餐廳後方</a:t>
            </a:r>
            <a:endParaRPr lang="en-US" sz="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Text 24"/>
          <p:cNvSpPr/>
          <p:nvPr/>
        </p:nvSpPr>
        <p:spPr>
          <a:xfrm>
            <a:off x="10058400" y="5067300"/>
            <a:ext cx="49149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 pitchFamily="34" charset="-120"/>
              </a:rPr>
              <a:t>2分鐘前</a:t>
            </a:r>
            <a:endParaRPr lang="en-US" sz="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378</Words>
  <Application>Microsoft Office PowerPoint</Application>
  <PresentationFormat>寬螢幕</PresentationFormat>
  <Paragraphs>170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3" baseType="lpstr">
      <vt:lpstr>標楷體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Anderson Chen</cp:lastModifiedBy>
  <cp:revision>3</cp:revision>
  <dcterms:created xsi:type="dcterms:W3CDTF">2025-11-05T16:18:40Z</dcterms:created>
  <dcterms:modified xsi:type="dcterms:W3CDTF">2025-11-05T16:39:16Z</dcterms:modified>
</cp:coreProperties>
</file>